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8" r:id="rId3"/>
    <p:sldId id="281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5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282"/>
    <a:srgbClr val="0B387C"/>
    <a:srgbClr val="0055A0"/>
    <a:srgbClr val="0C3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0" autoAdjust="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95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 smtClean="0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 smtClean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 smtClean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1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1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 smtClean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332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22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63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 smtClean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 smtClean="0"/>
              <a:t>Deuxième niveau</a:t>
            </a:r>
          </a:p>
          <a:p>
            <a:pPr lvl="2" eaLnBrk="1" latinLnBrk="0" hangingPunct="1"/>
            <a:r>
              <a:rPr kumimoji="0" lang="fr-CH" dirty="0" smtClean="0"/>
              <a:t>Troisième niveau</a:t>
            </a:r>
          </a:p>
          <a:p>
            <a:pPr lvl="3" eaLnBrk="1" latinLnBrk="0" hangingPunct="1"/>
            <a:r>
              <a:rPr kumimoji="0" lang="fr-CH" dirty="0" smtClean="0"/>
              <a:t>Quatrième niveau</a:t>
            </a:r>
          </a:p>
          <a:p>
            <a:pPr lvl="4" eaLnBrk="1" latinLnBrk="0" hangingPunct="1"/>
            <a:r>
              <a:rPr kumimoji="0" lang="fr-CH" dirty="0" smtClean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7" r:id="rId3"/>
    <p:sldLayoutId id="2147483678" r:id="rId4"/>
    <p:sldLayoutId id="2147483681" r:id="rId5"/>
    <p:sldLayoutId id="2147483680" r:id="rId6"/>
    <p:sldLayoutId id="2147483679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4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2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	   Pros </a:t>
            </a:r>
            <a:r>
              <a:rPr lang="pl-PL" dirty="0"/>
              <a:t> </a:t>
            </a:r>
            <a:r>
              <a:rPr lang="pl-PL" dirty="0" smtClean="0"/>
              <a:t>    and 	cons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Conclusion: TDD is good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pl-PL" dirty="0" smtClean="0"/>
              <a:t>Conclusion: TDD is bad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/>
          </a:bodyPr>
          <a:lstStyle/>
          <a:p>
            <a:r>
              <a:rPr lang="pl-PL" dirty="0" smtClean="0"/>
              <a:t>Forces modularity and testability of the code</a:t>
            </a:r>
          </a:p>
          <a:p>
            <a:r>
              <a:rPr lang="pl-PL" dirty="0" smtClean="0"/>
              <a:t>Induces confidence among team members (even if you break something, the tests will let them know)</a:t>
            </a:r>
          </a:p>
          <a:p>
            <a:r>
              <a:rPr lang="pl-PL" dirty="0" smtClean="0"/>
              <a:t>Obvious mistakes are harder to commit</a:t>
            </a:r>
          </a:p>
          <a:p>
            <a:r>
              <a:rPr lang="pl-PL" dirty="0" smtClean="0"/>
              <a:t>Forces good code coverage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 smtClean="0"/>
              <a:t>Tests can be hard to write</a:t>
            </a:r>
          </a:p>
          <a:p>
            <a:r>
              <a:rPr lang="pl-PL" dirty="0" smtClean="0"/>
              <a:t>Adds  a layer of complexity which needs to be maintained</a:t>
            </a:r>
          </a:p>
          <a:p>
            <a:r>
              <a:rPr lang="pl-PL" dirty="0" smtClean="0"/>
              <a:t>Gives false confidence if the test is badly written</a:t>
            </a:r>
          </a:p>
          <a:p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Unit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Low-level</a:t>
            </a:r>
          </a:p>
          <a:p>
            <a:r>
              <a:rPr lang="pl-PL" dirty="0" smtClean="0"/>
              <a:t>Usually testing one method/class, ideally limiting dependencies on other methods/classes and components </a:t>
            </a:r>
          </a:p>
          <a:p>
            <a:pPr marL="448056" lvl="1" indent="0">
              <a:buNone/>
            </a:pPr>
            <a:endParaRPr lang="pl-P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429000"/>
            <a:ext cx="5372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Integration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Take into account the broader context of the application (database, external APIs, filesystem, concurenncy</a:t>
            </a:r>
          </a:p>
          <a:p>
            <a:r>
              <a:rPr lang="pl-PL" dirty="0" smtClean="0"/>
              <a:t>Verify that the – ideally unit tested - building blocks (methods, classes, modules etc), work well together.</a:t>
            </a:r>
          </a:p>
          <a:p>
            <a:r>
              <a:rPr lang="pl-PL" dirty="0" smtClean="0"/>
              <a:t>Unlike unit tests, which should run at build-time and should be very quick to run, integration tests require a deployment step</a:t>
            </a:r>
          </a:p>
          <a:p>
            <a:r>
              <a:rPr lang="pl-PL" dirty="0" smtClean="0"/>
              <a:t>Usually will touch significantly more code than unit tests</a:t>
            </a:r>
          </a:p>
          <a:p>
            <a:pPr marL="36576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Humor	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http://ilkinulas.github.io/assets/integration_tests/no_integration_te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10" y="1491318"/>
            <a:ext cx="68389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Integration tests in practice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Java EE or Spring applications can make heavy use of dependency injection or other  container services</a:t>
            </a:r>
          </a:p>
          <a:p>
            <a:r>
              <a:rPr lang="pl-PL" dirty="0" smtClean="0"/>
              <a:t>Whether an application works well within the container is crucial, since the containter provides the implementation for the services defined e.g. in the JEE standard</a:t>
            </a:r>
          </a:p>
          <a:p>
            <a:r>
              <a:rPr lang="pl-PL" dirty="0" smtClean="0"/>
              <a:t>The system configuration is equally as important (have we moved everything from DEV to TEST?)</a:t>
            </a:r>
            <a:endParaRPr lang="pl-PL" dirty="0"/>
          </a:p>
          <a:p>
            <a:pPr marL="36576" indent="0">
              <a:buNone/>
            </a:pPr>
            <a:endParaRPr lang="pl-P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Arquillian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i="1" dirty="0" smtClean="0"/>
              <a:t>De facto</a:t>
            </a:r>
            <a:r>
              <a:rPr lang="pl-PL" dirty="0"/>
              <a:t> </a:t>
            </a:r>
            <a:r>
              <a:rPr lang="pl-PL" dirty="0" smtClean="0"/>
              <a:t>industry standard for J2EE integration testing; also works with Spring, although it’s not as popular</a:t>
            </a:r>
          </a:p>
          <a:p>
            <a:r>
              <a:rPr lang="pl-PL" dirty="0" smtClean="0"/>
              <a:t>Allows to run integration tests within the context of a fully configured application server as a build step</a:t>
            </a:r>
          </a:p>
          <a:p>
            <a:r>
              <a:rPr lang="pl-PL" dirty="0" smtClean="0"/>
              <a:t>Arquillian Warp is an extension which allows to use a client-side testing framework and to inspect server state at the same time</a:t>
            </a:r>
            <a:endParaRPr lang="pl-PL" dirty="0"/>
          </a:p>
          <a:p>
            <a:r>
              <a:rPr lang="pl-PL" dirty="0" smtClean="0"/>
              <a:t>Works well with Junit</a:t>
            </a:r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endParaRPr lang="pl-P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130"/>
            <a:ext cx="8226854" cy="940443"/>
          </a:xfrm>
        </p:spPr>
        <p:txBody>
          <a:bodyPr/>
          <a:lstStyle/>
          <a:p>
            <a:r>
              <a:rPr lang="pl-PL" dirty="0" smtClean="0"/>
              <a:t>Arquillian 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50926" indent="-514350">
              <a:buAutoNum type="arabicPeriod"/>
            </a:pPr>
            <a:r>
              <a:rPr lang="pl-PL" dirty="0" smtClean="0"/>
              <a:t>Start an instance of the container</a:t>
            </a:r>
          </a:p>
          <a:p>
            <a:pPr marL="550926" indent="-514350">
              <a:buAutoNum type="arabicPeriod"/>
            </a:pPr>
            <a:r>
              <a:rPr lang="pl-PL" dirty="0" smtClean="0"/>
              <a:t>Deploy an archive to the server.</a:t>
            </a:r>
          </a:p>
          <a:p>
            <a:pPr marL="550926" indent="-514350">
              <a:buAutoNum type="arabicPeriod"/>
            </a:pPr>
            <a:r>
              <a:rPr lang="pl-PL" dirty="0" smtClean="0"/>
              <a:t>Run the test cases (JUnit/TestNG integration)</a:t>
            </a:r>
          </a:p>
          <a:p>
            <a:pPr marL="550926" indent="-514350">
              <a:buAutoNum type="arabicPeriod"/>
            </a:pPr>
            <a:r>
              <a:rPr lang="pl-PL" dirty="0" smtClean="0"/>
              <a:t>Undeploy the archive and kill the instance.</a:t>
            </a:r>
          </a:p>
          <a:p>
            <a:pPr marL="36576" indent="0">
              <a:buNone/>
            </a:pPr>
            <a:endParaRPr lang="pl-PL" dirty="0"/>
          </a:p>
          <a:p>
            <a:pPr marL="36576" indent="0">
              <a:buNone/>
            </a:pPr>
            <a:r>
              <a:rPr lang="pl-PL" dirty="0" smtClean="0"/>
              <a:t>The configuration of the application server is preserved. Running the test on a running instance of a server is as simple </a:t>
            </a:r>
            <a:r>
              <a:rPr lang="pl-PL" dirty="0"/>
              <a:t>as </a:t>
            </a:r>
            <a:endParaRPr lang="pl-PL" dirty="0" smtClean="0"/>
          </a:p>
          <a:p>
            <a:pPr marL="36576" indent="0">
              <a:buNone/>
            </a:pPr>
            <a:r>
              <a:rPr lang="pl-PL" dirty="0" smtClean="0">
                <a:latin typeface="Consolas" panose="020B0609020204030204" pitchFamily="49" charset="0"/>
              </a:rPr>
              <a:t>mvn </a:t>
            </a:r>
            <a:r>
              <a:rPr lang="pl-PL" dirty="0">
                <a:latin typeface="Consolas" panose="020B0609020204030204" pitchFamily="49" charset="0"/>
              </a:rPr>
              <a:t>clean </a:t>
            </a:r>
            <a:r>
              <a:rPr lang="pl-PL" dirty="0" smtClean="0">
                <a:latin typeface="Consolas" panose="020B0609020204030204" pitchFamily="49" charset="0"/>
              </a:rPr>
              <a:t>test</a:t>
            </a:r>
            <a:endParaRPr lang="pl-PL" dirty="0">
              <a:latin typeface="Consolas" panose="020B0609020204030204" pitchFamily="49" charset="0"/>
            </a:endParaRPr>
          </a:p>
          <a:p>
            <a:pPr marL="36576" indent="0">
              <a:buNone/>
            </a:pPr>
            <a:r>
              <a:rPr lang="pl-PL" dirty="0" smtClean="0">
                <a:latin typeface="+mj-lt"/>
              </a:rPr>
              <a:t>including the deployment and undeployment of the test package.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a test is written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5804"/>
            <a:ext cx="7962314" cy="42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46" y="233492"/>
            <a:ext cx="8226854" cy="940443"/>
          </a:xfrm>
        </p:spPr>
        <p:txBody>
          <a:bodyPr/>
          <a:lstStyle/>
          <a:p>
            <a:r>
              <a:rPr lang="pl-PL" dirty="0" smtClean="0"/>
              <a:t>Let’s dissect it...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280"/>
            <a:ext cx="9144000" cy="355743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221502" y="1279801"/>
            <a:ext cx="1779563" cy="3704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2935" y="35765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This JUnit annotation tells the engine to use a different runner than the default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688021" y="2593428"/>
            <a:ext cx="1765738" cy="2286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18540" y="1875581"/>
            <a:ext cx="306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This annotation specifies the deployment archive for Arquillian</a:t>
            </a:r>
            <a:endParaRPr lang="en-GB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51993" y="3815255"/>
            <a:ext cx="338959" cy="13924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2055" y="5229289"/>
            <a:ext cx="7977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Using ShrinkWrap to package our classes into a web archive</a:t>
            </a:r>
          </a:p>
          <a:p>
            <a:r>
              <a:rPr lang="pl-PL" dirty="0" smtClean="0"/>
              <a:t>It’s also possible to use a Maven dependency resolver –  no need to specify</a:t>
            </a:r>
          </a:p>
          <a:p>
            <a:r>
              <a:rPr lang="pl-PL" dirty="0" smtClean="0"/>
              <a:t>any classes or packages, they are read from the pom.xml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6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492"/>
            <a:ext cx="4311748" cy="940443"/>
          </a:xfrm>
        </p:spPr>
        <p:txBody>
          <a:bodyPr/>
          <a:lstStyle/>
          <a:p>
            <a:r>
              <a:rPr lang="pl-PL" dirty="0" smtClean="0"/>
              <a:t>Let’s dissect it...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568"/>
            <a:ext cx="9144000" cy="430886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349305" y="844062"/>
            <a:ext cx="2961249" cy="4305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50651" y="412984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Ordinary EJB annotation</a:t>
            </a:r>
          </a:p>
          <a:p>
            <a:r>
              <a:rPr lang="pl-PL" dirty="0" smtClean="0"/>
              <a:t>to lookup a bean in JNDI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005840" y="3235569"/>
            <a:ext cx="2736166" cy="844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56876" y="302908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Standard JUnit syntax!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4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Software Testing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3827" y="6357297"/>
            <a:ext cx="2133600" cy="365125"/>
          </a:xfrm>
        </p:spPr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dirty="0" smtClean="0"/>
              <a:t>EDMS 1884325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3673064"/>
            <a:ext cx="5067300" cy="419653"/>
          </a:xfrm>
        </p:spPr>
        <p:txBody>
          <a:bodyPr>
            <a:noAutofit/>
          </a:bodyPr>
          <a:lstStyle/>
          <a:p>
            <a:r>
              <a:rPr lang="pl-PL" sz="1600" dirty="0" smtClean="0"/>
              <a:t>Basics and integration testing of J2EE applications</a:t>
            </a:r>
            <a:endParaRPr lang="en-GB" sz="1600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418992" y="635729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EAM/EDMS development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Also possible with Spring...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70" y="1325563"/>
            <a:ext cx="5384398" cy="46672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29397" y="4424289"/>
            <a:ext cx="2067951" cy="12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955409" y="1173935"/>
            <a:ext cx="1645920" cy="359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01329" y="1325563"/>
            <a:ext cx="458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Nice showcase:</a:t>
            </a:r>
          </a:p>
          <a:p>
            <a:r>
              <a:rPr lang="en-GB" dirty="0"/>
              <a:t>https://github.com/arquillian/arquillian-showcase/tree/master/spring</a:t>
            </a:r>
          </a:p>
        </p:txBody>
      </p:sp>
    </p:spTree>
    <p:extLst>
      <p:ext uri="{BB962C8B-B14F-4D97-AF65-F5344CB8AC3E}">
        <p14:creationId xmlns:p14="http://schemas.microsoft.com/office/powerpoint/2010/main" val="36126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Surely it takes long!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" y="1455054"/>
            <a:ext cx="4404607" cy="21094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314135" y="2509797"/>
            <a:ext cx="0" cy="1794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505" y="4536831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This time includes the packaging, deployment, running the aforementioned</a:t>
            </a:r>
          </a:p>
          <a:p>
            <a:r>
              <a:rPr lang="pl-PL" dirty="0" smtClean="0"/>
              <a:t>tests and undeploying the package.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Arquillian</a:t>
            </a:r>
            <a:r>
              <a:rPr lang="pl-PL" dirty="0" smtClean="0"/>
              <a:t> Warp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„</a:t>
            </a:r>
            <a:r>
              <a:rPr lang="pl-PL" dirty="0" err="1" smtClean="0"/>
              <a:t>Fills</a:t>
            </a:r>
            <a:r>
              <a:rPr lang="pl-PL" dirty="0" smtClean="0"/>
              <a:t> the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between</a:t>
            </a:r>
            <a:r>
              <a:rPr lang="pl-PL" dirty="0" smtClean="0"/>
              <a:t> </a:t>
            </a:r>
            <a:r>
              <a:rPr lang="pl-PL" dirty="0" err="1" smtClean="0"/>
              <a:t>client-side</a:t>
            </a:r>
            <a:r>
              <a:rPr lang="pl-PL" dirty="0" smtClean="0"/>
              <a:t> and </a:t>
            </a:r>
            <a:r>
              <a:rPr lang="pl-PL" dirty="0" err="1" smtClean="0"/>
              <a:t>server-side</a:t>
            </a:r>
            <a:r>
              <a:rPr lang="pl-PL" dirty="0" smtClean="0"/>
              <a:t> </a:t>
            </a:r>
            <a:r>
              <a:rPr lang="pl-PL" dirty="0" err="1" smtClean="0"/>
              <a:t>testing</a:t>
            </a:r>
            <a:r>
              <a:rPr lang="pl-PL" dirty="0" smtClean="0"/>
              <a:t>”</a:t>
            </a:r>
          </a:p>
          <a:p>
            <a:r>
              <a:rPr lang="pl-PL" dirty="0" err="1" smtClean="0"/>
              <a:t>Allows</a:t>
            </a:r>
            <a:r>
              <a:rPr lang="pl-PL" dirty="0" smtClean="0"/>
              <a:t> to </a:t>
            </a:r>
            <a:r>
              <a:rPr lang="pl-PL" dirty="0" err="1" smtClean="0"/>
              <a:t>mock</a:t>
            </a:r>
            <a:r>
              <a:rPr lang="pl-PL" dirty="0" smtClean="0"/>
              <a:t> </a:t>
            </a:r>
            <a:r>
              <a:rPr lang="pl-PL" dirty="0" err="1" smtClean="0"/>
              <a:t>client-side</a:t>
            </a:r>
            <a:r>
              <a:rPr lang="pl-PL" dirty="0" smtClean="0"/>
              <a:t> </a:t>
            </a:r>
            <a:r>
              <a:rPr lang="pl-PL" dirty="0" err="1" smtClean="0"/>
              <a:t>actions</a:t>
            </a:r>
            <a:r>
              <a:rPr lang="pl-PL" dirty="0" smtClean="0"/>
              <a:t> in order to </a:t>
            </a:r>
            <a:r>
              <a:rPr lang="pl-PL" dirty="0" err="1" smtClean="0"/>
              <a:t>inspect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r>
              <a:rPr lang="pl-PL" dirty="0" smtClean="0"/>
              <a:t> </a:t>
            </a:r>
            <a:r>
              <a:rPr lang="pl-PL" dirty="0" err="1" smtClean="0"/>
              <a:t>state</a:t>
            </a:r>
            <a:endParaRPr lang="pl-PL" dirty="0" smtClean="0"/>
          </a:p>
          <a:p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used</a:t>
            </a:r>
            <a:r>
              <a:rPr lang="pl-PL" dirty="0" smtClean="0"/>
              <a:t> with 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Selenium</a:t>
            </a:r>
            <a:r>
              <a:rPr lang="pl-PL" dirty="0" smtClean="0"/>
              <a:t> </a:t>
            </a:r>
            <a:r>
              <a:rPr lang="pl-PL" dirty="0" err="1" smtClean="0"/>
              <a:t>WebDriver</a:t>
            </a:r>
            <a:endParaRPr lang="pl-PL" dirty="0" smtClean="0"/>
          </a:p>
          <a:p>
            <a:r>
              <a:rPr lang="pl-PL" dirty="0" err="1" smtClean="0"/>
              <a:t>Example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r>
              <a:rPr lang="pl-PL" dirty="0" smtClean="0"/>
              <a:t>….</a:t>
            </a:r>
          </a:p>
          <a:p>
            <a:pPr marL="36576" indent="0">
              <a:buNone/>
            </a:pP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9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0"/>
            <a:ext cx="9144000" cy="62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4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Arquillian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Configuration is somewhat non-trivial and is done in XML files; however, for J2EE projects there are archetypes which provide Arquillian support „out of the box”</a:t>
            </a:r>
          </a:p>
          <a:p>
            <a:r>
              <a:rPr lang="pl-PL" dirty="0" smtClean="0"/>
              <a:t>Sharing the project among team members requires to set an environmental variable</a:t>
            </a:r>
          </a:p>
          <a:p>
            <a:r>
              <a:rPr lang="pl-PL" dirty="0" smtClean="0"/>
              <a:t>Can be run with </a:t>
            </a:r>
            <a:r>
              <a:rPr lang="pl-PL" dirty="0" smtClean="0">
                <a:latin typeface="Consolas" panose="020B0609020204030204" pitchFamily="49" charset="0"/>
              </a:rPr>
              <a:t>maven test </a:t>
            </a:r>
            <a:r>
              <a:rPr lang="pl-PL" dirty="0" smtClean="0"/>
              <a:t>- easy to integrate into a Maven build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8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Software Testing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3827" y="6357297"/>
            <a:ext cx="2133600" cy="365125"/>
          </a:xfrm>
        </p:spPr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l-PL" smtClean="0"/>
              <a:t>EDMS 1884325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3673064"/>
            <a:ext cx="5067300" cy="419653"/>
          </a:xfrm>
        </p:spPr>
        <p:txBody>
          <a:bodyPr>
            <a:noAutofit/>
          </a:bodyPr>
          <a:lstStyle/>
          <a:p>
            <a:r>
              <a:rPr lang="pl-PL" sz="1600" dirty="0" smtClean="0"/>
              <a:t>Basics and integration testing of J2EE applications</a:t>
            </a:r>
            <a:endParaRPr lang="en-GB" sz="1600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418992" y="635729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EAM/EDMS development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What do we mean by testing?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Software testing has many flavors: unit testing, integration testing, functional testing, stress testing, black/white box, monkey testing...</a:t>
            </a:r>
          </a:p>
          <a:p>
            <a:r>
              <a:rPr lang="pl-PL" dirty="0" smtClean="0"/>
              <a:t>Not all tests are created equal</a:t>
            </a:r>
          </a:p>
          <a:p>
            <a:r>
              <a:rPr lang="pl-PL" dirty="0" smtClean="0"/>
              <a:t>The basic purpose of tests is to provide verification and validation of 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Validation versus verification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Verification: did we build the software right? Does it fulfill its original requirements?</a:t>
            </a:r>
          </a:p>
          <a:p>
            <a:r>
              <a:rPr lang="pl-PL" dirty="0" smtClean="0"/>
              <a:t>Validation: did we build the right software? Does the project meet the users’ needs?</a:t>
            </a:r>
          </a:p>
          <a:p>
            <a:r>
              <a:rPr lang="pl-PL" dirty="0" smtClean="0"/>
              <a:t>Unit, integration tests, static analysis provide verification</a:t>
            </a:r>
          </a:p>
          <a:p>
            <a:r>
              <a:rPr lang="pl-PL" dirty="0" smtClean="0"/>
              <a:t>User acceptance tests (UAT) provide validation</a:t>
            </a:r>
          </a:p>
          <a:p>
            <a:pPr marL="36576" indent="0">
              <a:buNone/>
            </a:pPr>
            <a:endParaRPr lang="pl-PL" dirty="0" smtClean="0"/>
          </a:p>
          <a:p>
            <a:pPr marL="36576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Code coverage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One of the measures used for systematic software testing</a:t>
            </a:r>
          </a:p>
          <a:p>
            <a:r>
              <a:rPr lang="pl-PL" dirty="0" smtClean="0"/>
              <a:t>Tries to answer the question: how much of my code is run in my tests?</a:t>
            </a:r>
          </a:p>
          <a:p>
            <a:r>
              <a:rPr lang="pl-PL" dirty="0" smtClean="0"/>
              <a:t>The assumption is: </a:t>
            </a:r>
          </a:p>
          <a:p>
            <a:pPr marL="36576" indent="0">
              <a:buNone/>
            </a:pPr>
            <a:r>
              <a:rPr lang="pl-PL" dirty="0"/>
              <a:t>	</a:t>
            </a:r>
            <a:r>
              <a:rPr lang="pl-PL" dirty="0" smtClean="0"/>
              <a:t>	the more code is executed </a:t>
            </a:r>
          </a:p>
          <a:p>
            <a:pPr marL="36576" indent="0">
              <a:buNone/>
            </a:pPr>
            <a:r>
              <a:rPr lang="pl-PL" dirty="0">
                <a:sym typeface="Wingdings" panose="05000000000000000000" pitchFamily="2" charset="2"/>
              </a:rPr>
              <a:t>	</a:t>
            </a:r>
            <a:r>
              <a:rPr lang="pl-PL" dirty="0" smtClean="0">
                <a:sym typeface="Wingdings" panose="05000000000000000000" pitchFamily="2" charset="2"/>
              </a:rPr>
              <a:t>			 </a:t>
            </a:r>
          </a:p>
          <a:p>
            <a:pPr marL="36576" indent="0">
              <a:buNone/>
            </a:pPr>
            <a:r>
              <a:rPr lang="pl-PL" dirty="0" smtClean="0">
                <a:sym typeface="Wingdings" panose="05000000000000000000" pitchFamily="2" charset="2"/>
              </a:rPr>
              <a:t>  the smaller the chance is of a bug emerging</a:t>
            </a:r>
          </a:p>
          <a:p>
            <a:pPr marL="36576" indent="0">
              <a:buNone/>
            </a:pPr>
            <a:endParaRPr lang="pl-PL" dirty="0">
              <a:sym typeface="Wingdings" panose="05000000000000000000" pitchFamily="2" charset="2"/>
            </a:endParaRPr>
          </a:p>
          <a:p>
            <a:pPr marL="36576" indent="0">
              <a:buNone/>
            </a:pPr>
            <a:endParaRPr lang="pl-PL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Code coverage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Of course, a 100% code coverage doesn’t mean 100% working software</a:t>
            </a:r>
          </a:p>
          <a:p>
            <a:r>
              <a:rPr lang="pl-PL" dirty="0" smtClean="0"/>
              <a:t>A talented developer can have multiple bugs in fully covered code – the construction of the test cases matters</a:t>
            </a:r>
          </a:p>
          <a:p>
            <a:pPr marL="36576" indent="0">
              <a:buNone/>
            </a:pPr>
            <a:endParaRPr lang="pl-P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Test Driven Development (TDD)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 methodology of developing code which is based on writing tests first</a:t>
            </a:r>
          </a:p>
          <a:p>
            <a:r>
              <a:rPr lang="pl-PL" dirty="0" smtClean="0"/>
              <a:t>The TDD mantra is: </a:t>
            </a:r>
          </a:p>
          <a:p>
            <a:pPr marL="36576" indent="0">
              <a:buNone/>
            </a:pPr>
            <a:r>
              <a:rPr lang="pl-PL" dirty="0" smtClean="0"/>
              <a:t>	     </a:t>
            </a:r>
            <a:r>
              <a:rPr lang="pl-PL" dirty="0" smtClean="0">
                <a:solidFill>
                  <a:srgbClr val="FF0000"/>
                </a:solidFill>
              </a:rPr>
              <a:t>red</a:t>
            </a:r>
            <a:r>
              <a:rPr lang="pl-PL" dirty="0" smtClean="0"/>
              <a:t> </a:t>
            </a:r>
            <a:r>
              <a:rPr lang="pl-PL" dirty="0" smtClean="0">
                <a:sym typeface="Wingdings" panose="05000000000000000000" pitchFamily="2" charset="2"/>
              </a:rPr>
              <a:t> </a:t>
            </a:r>
            <a:r>
              <a:rPr lang="pl-PL" dirty="0" smtClean="0">
                <a:solidFill>
                  <a:srgbClr val="00B050"/>
                </a:solidFill>
                <a:sym typeface="Wingdings" panose="05000000000000000000" pitchFamily="2" charset="2"/>
              </a:rPr>
              <a:t>green</a:t>
            </a:r>
            <a:r>
              <a:rPr lang="pl-PL" dirty="0" smtClean="0">
                <a:sym typeface="Wingdings" panose="05000000000000000000" pitchFamily="2" charset="2"/>
              </a:rPr>
              <a:t>  refactor  </a:t>
            </a:r>
            <a:r>
              <a:rPr lang="pl-PL" dirty="0" smtClean="0">
                <a:solidFill>
                  <a:srgbClr val="FF0000"/>
                </a:solidFill>
                <a:sym typeface="Wingdings" panose="05000000000000000000" pitchFamily="2" charset="2"/>
              </a:rPr>
              <a:t>red...</a:t>
            </a:r>
            <a:endParaRPr lang="pl-PL" dirty="0" smtClean="0">
              <a:solidFill>
                <a:srgbClr val="FF0000"/>
              </a:solidFill>
            </a:endParaRPr>
          </a:p>
          <a:p>
            <a:pPr marL="36576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FD808-6B56-4447-9401-2398D08EE3C0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Document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8" name="Picture 4" descr="http://www.cryptextechnologies.com/assets/methodologies/test-driven-development-71f394bc901bac219e1652dc3f30551e753323fe173e49342f65e50c6d48c2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60" y="470282"/>
            <a:ext cx="7232142" cy="4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CERNCorporate4-3.potx</Template>
  <TotalTime>411</TotalTime>
  <Words>873</Words>
  <Application>Microsoft Office PowerPoint</Application>
  <PresentationFormat>On-screen Show (4:3)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Consolas</vt:lpstr>
      <vt:lpstr>Optima</vt:lpstr>
      <vt:lpstr>Wingdings</vt:lpstr>
      <vt:lpstr>CERNCorporate4-3</vt:lpstr>
      <vt:lpstr>PowerPoint Presentation</vt:lpstr>
      <vt:lpstr>Software Testing</vt:lpstr>
      <vt:lpstr>Software Testing</vt:lpstr>
      <vt:lpstr>What do we mean by testing? </vt:lpstr>
      <vt:lpstr>Validation versus verification </vt:lpstr>
      <vt:lpstr>Code coverage </vt:lpstr>
      <vt:lpstr>Code coverage</vt:lpstr>
      <vt:lpstr>Test Driven Development (TDD)</vt:lpstr>
      <vt:lpstr>PowerPoint Presentation</vt:lpstr>
      <vt:lpstr>    Pros      and  cons</vt:lpstr>
      <vt:lpstr>Unit tests</vt:lpstr>
      <vt:lpstr>Integration tests</vt:lpstr>
      <vt:lpstr>Humor </vt:lpstr>
      <vt:lpstr>Integration tests in practice</vt:lpstr>
      <vt:lpstr>Arquillian</vt:lpstr>
      <vt:lpstr>Arquillian test</vt:lpstr>
      <vt:lpstr>How a test is written</vt:lpstr>
      <vt:lpstr>Let’s dissect it...</vt:lpstr>
      <vt:lpstr>Let’s dissect it...</vt:lpstr>
      <vt:lpstr>Also possible with Spring...</vt:lpstr>
      <vt:lpstr>Surely it takes long!</vt:lpstr>
      <vt:lpstr>Arquillian Warp</vt:lpstr>
      <vt:lpstr>PowerPoint Presentation</vt:lpstr>
      <vt:lpstr>Arquillian</vt:lpstr>
      <vt:lpstr>PowerPoint Presentation</vt:lpstr>
    </vt:vector>
  </TitlesOfParts>
  <Company>cern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CERN User</dc:creator>
  <cp:lastModifiedBy>Pawel Adam Kulig</cp:lastModifiedBy>
  <cp:revision>49</cp:revision>
  <dcterms:created xsi:type="dcterms:W3CDTF">2012-11-30T11:04:26Z</dcterms:created>
  <dcterms:modified xsi:type="dcterms:W3CDTF">2017-12-06T08:08:41Z</dcterms:modified>
</cp:coreProperties>
</file>